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Lst>
  <p:sldSz cx="18288000" cy="10287000"/>
  <p:notesSz cx="6858000" cy="9144000"/>
  <p:embeddedFontLst>
    <p:embeddedFont>
      <p:font typeface="Muli" panose="020B0604020202020204" charset="0"/>
      <p:regular r:id="rId6"/>
    </p:embeddedFont>
    <p:embeddedFont>
      <p:font typeface="Muli Bold" panose="020B0604020202020204" charset="0"/>
      <p:regular r:id="rId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9" d="100"/>
          <a:sy n="59" d="100"/>
        </p:scale>
        <p:origin x="42" y="4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font" Target="fonts/font2.fntdata"/><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8/21/2025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8/21/2025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8/21/2025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2.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3.svg"/></Relationships>
</file>

<file path=ppt/slides/_rels/slide4.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grpSp>
        <p:nvGrpSpPr>
          <p:cNvPr id="3" name="Group 3"/>
          <p:cNvGrpSpPr/>
          <p:nvPr/>
        </p:nvGrpSpPr>
        <p:grpSpPr>
          <a:xfrm rot="-7543497">
            <a:off x="11711706" y="-4405709"/>
            <a:ext cx="5345052" cy="21772153"/>
            <a:chOff x="0" y="0"/>
            <a:chExt cx="812800" cy="3310802"/>
          </a:xfrm>
        </p:grpSpPr>
        <p:sp>
          <p:nvSpPr>
            <p:cNvPr id="4" name="Freeform 4"/>
            <p:cNvSpPr/>
            <p:nvPr/>
          </p:nvSpPr>
          <p:spPr>
            <a:xfrm>
              <a:off x="0" y="0"/>
              <a:ext cx="812800" cy="3310801"/>
            </a:xfrm>
            <a:custGeom>
              <a:avLst/>
              <a:gdLst/>
              <a:ahLst/>
              <a:cxnLst/>
              <a:rect l="l" t="t" r="r" b="b"/>
              <a:pathLst>
                <a:path w="812800" h="3310801">
                  <a:moveTo>
                    <a:pt x="406400" y="3310801"/>
                  </a:moveTo>
                  <a:lnTo>
                    <a:pt x="812800" y="0"/>
                  </a:lnTo>
                  <a:lnTo>
                    <a:pt x="0" y="0"/>
                  </a:lnTo>
                  <a:lnTo>
                    <a:pt x="406400" y="3310801"/>
                  </a:lnTo>
                  <a:close/>
                </a:path>
              </a:pathLst>
            </a:custGeom>
            <a:solidFill>
              <a:srgbClr val="FFFFFF">
                <a:alpha val="29804"/>
              </a:srgbClr>
            </a:solidFill>
          </p:spPr>
          <p:txBody>
            <a:bodyPr/>
            <a:lstStyle/>
            <a:p>
              <a:endParaRPr lang="en-GB"/>
            </a:p>
          </p:txBody>
        </p:sp>
        <p:sp>
          <p:nvSpPr>
            <p:cNvPr id="5" name="TextBox 5"/>
            <p:cNvSpPr txBox="1"/>
            <p:nvPr/>
          </p:nvSpPr>
          <p:spPr>
            <a:xfrm>
              <a:off x="127000" y="188861"/>
              <a:ext cx="558800" cy="1584783"/>
            </a:xfrm>
            <a:prstGeom prst="rect">
              <a:avLst/>
            </a:prstGeom>
          </p:spPr>
          <p:txBody>
            <a:bodyPr lIns="50800" tIns="50800" rIns="50800" bIns="50800" rtlCol="0" anchor="ctr"/>
            <a:lstStyle/>
            <a:p>
              <a:pPr algn="ctr">
                <a:lnSpc>
                  <a:spcPts val="2659"/>
                </a:lnSpc>
              </a:pPr>
              <a:endParaRPr/>
            </a:p>
          </p:txBody>
        </p:sp>
      </p:grpSp>
      <p:sp>
        <p:nvSpPr>
          <p:cNvPr id="6" name="Freeform 6"/>
          <p:cNvSpPr/>
          <p:nvPr/>
        </p:nvSpPr>
        <p:spPr>
          <a:xfrm>
            <a:off x="12832755" y="61316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7" name="Freeform 7"/>
          <p:cNvSpPr/>
          <p:nvPr/>
        </p:nvSpPr>
        <p:spPr>
          <a:xfrm>
            <a:off x="12832755" y="-174239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8" name="Freeform 8"/>
          <p:cNvSpPr/>
          <p:nvPr/>
        </p:nvSpPr>
        <p:spPr>
          <a:xfrm>
            <a:off x="15660496" y="958522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9" name="Freeform 9"/>
          <p:cNvSpPr/>
          <p:nvPr/>
        </p:nvSpPr>
        <p:spPr>
          <a:xfrm rot="218997">
            <a:off x="15686588" y="2169307"/>
            <a:ext cx="2167735" cy="888771"/>
          </a:xfrm>
          <a:custGeom>
            <a:avLst/>
            <a:gdLst/>
            <a:ahLst/>
            <a:cxnLst/>
            <a:rect l="l" t="t" r="r" b="b"/>
            <a:pathLst>
              <a:path w="2167735" h="888771">
                <a:moveTo>
                  <a:pt x="0" y="0"/>
                </a:moveTo>
                <a:lnTo>
                  <a:pt x="2167735" y="0"/>
                </a:lnTo>
                <a:lnTo>
                  <a:pt x="2167735" y="888771"/>
                </a:lnTo>
                <a:lnTo>
                  <a:pt x="0" y="88877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10" name="Freeform 10"/>
          <p:cNvSpPr/>
          <p:nvPr/>
        </p:nvSpPr>
        <p:spPr>
          <a:xfrm>
            <a:off x="7972173" y="6236275"/>
            <a:ext cx="2343655" cy="960898"/>
          </a:xfrm>
          <a:custGeom>
            <a:avLst/>
            <a:gdLst/>
            <a:ahLst/>
            <a:cxnLst/>
            <a:rect l="l" t="t" r="r" b="b"/>
            <a:pathLst>
              <a:path w="2343655" h="960898">
                <a:moveTo>
                  <a:pt x="0" y="0"/>
                </a:moveTo>
                <a:lnTo>
                  <a:pt x="2343654" y="0"/>
                </a:lnTo>
                <a:lnTo>
                  <a:pt x="2343654" y="960898"/>
                </a:lnTo>
                <a:lnTo>
                  <a:pt x="0" y="96089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grpSp>
        <p:nvGrpSpPr>
          <p:cNvPr id="11" name="Group 11"/>
          <p:cNvGrpSpPr/>
          <p:nvPr/>
        </p:nvGrpSpPr>
        <p:grpSpPr>
          <a:xfrm>
            <a:off x="11248404" y="3602427"/>
            <a:ext cx="5755881" cy="5755881"/>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E6E6"/>
            </a:solidFill>
          </p:spPr>
          <p:txBody>
            <a:bodyPr/>
            <a:lstStyle/>
            <a:p>
              <a:endParaRPr lang="en-GB"/>
            </a:p>
          </p:txBody>
        </p:sp>
        <p:sp>
          <p:nvSpPr>
            <p:cNvPr id="13" name="TextBox 1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4" name="Freeform 14"/>
          <p:cNvSpPr/>
          <p:nvPr/>
        </p:nvSpPr>
        <p:spPr>
          <a:xfrm>
            <a:off x="12189064" y="4543086"/>
            <a:ext cx="3874563" cy="3874563"/>
          </a:xfrm>
          <a:custGeom>
            <a:avLst/>
            <a:gdLst/>
            <a:ahLst/>
            <a:cxnLst/>
            <a:rect l="l" t="t" r="r" b="b"/>
            <a:pathLst>
              <a:path w="3874563" h="3874563">
                <a:moveTo>
                  <a:pt x="0" y="0"/>
                </a:moveTo>
                <a:lnTo>
                  <a:pt x="3874562" y="0"/>
                </a:lnTo>
                <a:lnTo>
                  <a:pt x="3874562" y="3874563"/>
                </a:lnTo>
                <a:lnTo>
                  <a:pt x="0" y="3874563"/>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sp>
        <p:nvSpPr>
          <p:cNvPr id="15" name="TextBox 15"/>
          <p:cNvSpPr txBox="1"/>
          <p:nvPr/>
        </p:nvSpPr>
        <p:spPr>
          <a:xfrm>
            <a:off x="1028700" y="1104900"/>
            <a:ext cx="10826182" cy="2957076"/>
          </a:xfrm>
          <a:prstGeom prst="rect">
            <a:avLst/>
          </a:prstGeom>
        </p:spPr>
        <p:txBody>
          <a:bodyPr lIns="0" tIns="0" rIns="0" bIns="0" rtlCol="0" anchor="t">
            <a:spAutoFit/>
          </a:bodyPr>
          <a:lstStyle/>
          <a:p>
            <a:pPr algn="l">
              <a:lnSpc>
                <a:spcPts val="7799"/>
              </a:lnSpc>
            </a:pPr>
            <a:r>
              <a:rPr lang="en-US" sz="7090" b="1" spc="-70">
                <a:solidFill>
                  <a:srgbClr val="EF9246"/>
                </a:solidFill>
                <a:latin typeface="Muli Bold"/>
                <a:ea typeface="Muli Bold"/>
                <a:cs typeface="Muli Bold"/>
                <a:sym typeface="Muli Bold"/>
              </a:rPr>
              <a:t>Chapter 1: The 60-Minute Traffic Mindset </a:t>
            </a:r>
          </a:p>
          <a:p>
            <a:pPr algn="l">
              <a:lnSpc>
                <a:spcPts val="7799"/>
              </a:lnSpc>
            </a:pPr>
            <a:endParaRPr lang="en-US" sz="7090" b="1" spc="-70">
              <a:solidFill>
                <a:srgbClr val="EF9246"/>
              </a:solidFill>
              <a:latin typeface="Muli Bold"/>
              <a:ea typeface="Muli Bold"/>
              <a:cs typeface="Muli Bold"/>
              <a:sym typeface="Muli Bo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F9246"/>
        </a:solidFill>
        <a:effectLst/>
      </p:bgPr>
    </p:bg>
    <p:spTree>
      <p:nvGrpSpPr>
        <p:cNvPr id="1" name=""/>
        <p:cNvGrpSpPr/>
        <p:nvPr/>
      </p:nvGrpSpPr>
      <p:grpSpPr>
        <a:xfrm>
          <a:off x="0" y="0"/>
          <a:ext cx="0" cy="0"/>
          <a:chOff x="0" y="0"/>
          <a:chExt cx="0" cy="0"/>
        </a:xfrm>
      </p:grpSpPr>
      <p:sp>
        <p:nvSpPr>
          <p:cNvPr id="2" name="Freeform 2"/>
          <p:cNvSpPr/>
          <p:nvPr/>
        </p:nvSpPr>
        <p:spPr>
          <a:xfrm>
            <a:off x="17537158" y="-395934"/>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423555" y="9131216"/>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4" name="Group 4"/>
          <p:cNvGrpSpPr/>
          <p:nvPr/>
        </p:nvGrpSpPr>
        <p:grpSpPr>
          <a:xfrm rot="-10800000">
            <a:off x="17354188" y="9351240"/>
            <a:ext cx="720315" cy="720315"/>
            <a:chOff x="0" y="0"/>
            <a:chExt cx="960421" cy="960421"/>
          </a:xfrm>
        </p:grpSpPr>
        <p:sp>
          <p:nvSpPr>
            <p:cNvPr id="5" name="Freeform 5"/>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sp>
        <p:nvSpPr>
          <p:cNvPr id="7" name="TextBox 7"/>
          <p:cNvSpPr txBox="1"/>
          <p:nvPr/>
        </p:nvSpPr>
        <p:spPr>
          <a:xfrm>
            <a:off x="1028700" y="1799302"/>
            <a:ext cx="15939356" cy="5929630"/>
          </a:xfrm>
          <a:prstGeom prst="rect">
            <a:avLst/>
          </a:prstGeom>
        </p:spPr>
        <p:txBody>
          <a:bodyPr lIns="0" tIns="0" rIns="0" bIns="0" rtlCol="0" anchor="t">
            <a:spAutoFit/>
          </a:bodyPr>
          <a:lstStyle/>
          <a:p>
            <a:pPr algn="l">
              <a:lnSpc>
                <a:spcPts val="3919"/>
              </a:lnSpc>
            </a:pPr>
            <a:r>
              <a:rPr lang="en-US" sz="2799" dirty="0">
                <a:solidFill>
                  <a:srgbClr val="FFFFFF"/>
                </a:solidFill>
                <a:latin typeface="Muli"/>
                <a:ea typeface="Muli"/>
                <a:cs typeface="Muli"/>
                <a:sym typeface="Muli"/>
              </a:rPr>
              <a:t>Traffic doesn’t have to take weeks or months to show results. With the right mindset, you can start generating visitors to your business in as little as 60 minutes. Before we get into the tactics, it’s important to think differently about traffic and how it works.</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Traffic is the lifeblood of your business. You can have the best website, product, or service in the world, but if no one visits, nothing happens. The goal isn’t just traffic for the sake of numbers, but targeted visitors who actually want what you offer.</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Many people believe free traffic is slow. They think SEO takes months, social media is crowded, or ads are the only quick option. But the truth is, free traffic can be fast when you focus on simple, proven actions that put you in front of the right people.</a:t>
            </a:r>
          </a:p>
          <a:p>
            <a:pPr algn="l">
              <a:lnSpc>
                <a:spcPts val="3919"/>
              </a:lnSpc>
            </a:pPr>
            <a:endParaRPr lang="en-US" sz="2799" dirty="0">
              <a:solidFill>
                <a:srgbClr val="FFFFFF"/>
              </a:solidFill>
              <a:latin typeface="Muli"/>
              <a:ea typeface="Muli"/>
              <a:cs typeface="Muli"/>
              <a:sym typeface="Mul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animEffect transition="in" filter="fade">
                                      <p:cBhvr>
                                        <p:cTn id="17"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sp>
        <p:nvSpPr>
          <p:cNvPr id="3" name="Freeform 3"/>
          <p:cNvSpPr/>
          <p:nvPr/>
        </p:nvSpPr>
        <p:spPr>
          <a:xfrm>
            <a:off x="17537158" y="-354890"/>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Freeform 4"/>
          <p:cNvSpPr/>
          <p:nvPr/>
        </p:nvSpPr>
        <p:spPr>
          <a:xfrm>
            <a:off x="-1462423" y="9156515"/>
            <a:ext cx="2151110" cy="2000532"/>
          </a:xfrm>
          <a:custGeom>
            <a:avLst/>
            <a:gdLst/>
            <a:ahLst/>
            <a:cxnLst/>
            <a:rect l="l" t="t" r="r" b="b"/>
            <a:pathLst>
              <a:path w="2151110" h="2000532">
                <a:moveTo>
                  <a:pt x="0" y="0"/>
                </a:moveTo>
                <a:lnTo>
                  <a:pt x="2151111" y="0"/>
                </a:lnTo>
                <a:lnTo>
                  <a:pt x="2151111"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5" name="TextBox 5"/>
          <p:cNvSpPr txBox="1"/>
          <p:nvPr/>
        </p:nvSpPr>
        <p:spPr>
          <a:xfrm>
            <a:off x="1028700" y="1258384"/>
            <a:ext cx="16125715" cy="7415530"/>
          </a:xfrm>
          <a:prstGeom prst="rect">
            <a:avLst/>
          </a:prstGeom>
        </p:spPr>
        <p:txBody>
          <a:bodyPr lIns="0" tIns="0" rIns="0" bIns="0" rtlCol="0" anchor="t">
            <a:spAutoFit/>
          </a:bodyPr>
          <a:lstStyle/>
          <a:p>
            <a:pPr algn="l">
              <a:lnSpc>
                <a:spcPts val="3919"/>
              </a:lnSpc>
            </a:pPr>
            <a:r>
              <a:rPr lang="en-US" sz="2799" dirty="0">
                <a:solidFill>
                  <a:srgbClr val="000000"/>
                </a:solidFill>
                <a:latin typeface="Muli"/>
                <a:ea typeface="Muli"/>
                <a:cs typeface="Muli"/>
                <a:sym typeface="Muli"/>
              </a:rPr>
              <a:t>That’s the essence of the 60-Minute Traffic Principle: short bursts of focused action are far more effective than hours of wasted effort. One hour can look like this:</a:t>
            </a:r>
          </a:p>
          <a:p>
            <a:pPr algn="l">
              <a:lnSpc>
                <a:spcPts val="3919"/>
              </a:lnSpc>
            </a:pPr>
            <a:endParaRPr lang="en-US" sz="2799" dirty="0">
              <a:solidFill>
                <a:srgbClr val="000000"/>
              </a:solidFill>
              <a:latin typeface="Muli"/>
              <a:ea typeface="Muli"/>
              <a:cs typeface="Muli"/>
              <a:sym typeface="Muli"/>
            </a:endParaRPr>
          </a:p>
          <a:p>
            <a:pPr marL="604519" lvl="1" indent="-302260" algn="l">
              <a:lnSpc>
                <a:spcPts val="3919"/>
              </a:lnSpc>
              <a:buFont typeface="Arial"/>
              <a:buChar char="•"/>
            </a:pPr>
            <a:r>
              <a:rPr lang="en-US" sz="2799" dirty="0">
                <a:solidFill>
                  <a:srgbClr val="000000"/>
                </a:solidFill>
                <a:latin typeface="Muli"/>
                <a:ea typeface="Muli"/>
                <a:cs typeface="Muli"/>
                <a:sym typeface="Muli"/>
              </a:rPr>
              <a:t>15 minutes picking the right strategy</a:t>
            </a:r>
          </a:p>
          <a:p>
            <a:pPr marL="604519" lvl="1" indent="-302260" algn="l">
              <a:lnSpc>
                <a:spcPts val="3919"/>
              </a:lnSpc>
              <a:buFont typeface="Arial"/>
              <a:buChar char="•"/>
            </a:pPr>
            <a:r>
              <a:rPr lang="en-US" sz="2799" dirty="0">
                <a:solidFill>
                  <a:srgbClr val="000000"/>
                </a:solidFill>
                <a:latin typeface="Muli"/>
                <a:ea typeface="Muli"/>
                <a:cs typeface="Muli"/>
                <a:sym typeface="Muli"/>
              </a:rPr>
              <a:t>30 minutes executing (posting, sharing, engaging)</a:t>
            </a:r>
          </a:p>
          <a:p>
            <a:pPr marL="604519" lvl="1" indent="-302260" algn="l">
              <a:lnSpc>
                <a:spcPts val="3919"/>
              </a:lnSpc>
              <a:buFont typeface="Arial"/>
              <a:buChar char="•"/>
            </a:pPr>
            <a:r>
              <a:rPr lang="en-US" sz="2799" dirty="0">
                <a:solidFill>
                  <a:srgbClr val="000000"/>
                </a:solidFill>
                <a:latin typeface="Muli"/>
                <a:ea typeface="Muli"/>
                <a:cs typeface="Muli"/>
                <a:sym typeface="Muli"/>
              </a:rPr>
              <a:t>15 minutes following up or repurposing</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The key mindset shifts to adopt are:</a:t>
            </a:r>
          </a:p>
          <a:p>
            <a:pPr algn="l">
              <a:lnSpc>
                <a:spcPts val="3919"/>
              </a:lnSpc>
            </a:pPr>
            <a:endParaRPr lang="en-US" sz="2799" dirty="0">
              <a:solidFill>
                <a:srgbClr val="000000"/>
              </a:solidFill>
              <a:latin typeface="Muli"/>
              <a:ea typeface="Muli"/>
              <a:cs typeface="Muli"/>
              <a:sym typeface="Muli"/>
            </a:endParaRPr>
          </a:p>
          <a:p>
            <a:pPr marL="604519" lvl="1" indent="-302260" algn="l">
              <a:lnSpc>
                <a:spcPts val="3919"/>
              </a:lnSpc>
              <a:buFont typeface="Arial"/>
              <a:buChar char="•"/>
            </a:pPr>
            <a:r>
              <a:rPr lang="en-US" sz="2799" dirty="0">
                <a:solidFill>
                  <a:srgbClr val="000000"/>
                </a:solidFill>
                <a:latin typeface="Muli"/>
                <a:ea typeface="Muli"/>
                <a:cs typeface="Muli"/>
                <a:sym typeface="Muli"/>
              </a:rPr>
              <a:t>Speed over perfection. Don’t wait until things are flawless. Publish quickly.</a:t>
            </a:r>
          </a:p>
          <a:p>
            <a:pPr marL="604519" lvl="1" indent="-302260" algn="l">
              <a:lnSpc>
                <a:spcPts val="3919"/>
              </a:lnSpc>
              <a:buFont typeface="Arial"/>
              <a:buChar char="•"/>
            </a:pPr>
            <a:r>
              <a:rPr lang="en-US" sz="2799" dirty="0">
                <a:solidFill>
                  <a:srgbClr val="000000"/>
                </a:solidFill>
                <a:latin typeface="Muli"/>
                <a:ea typeface="Muli"/>
                <a:cs typeface="Muli"/>
                <a:sym typeface="Muli"/>
              </a:rPr>
              <a:t>Action over ideas. Execution beats brainstorming.</a:t>
            </a:r>
          </a:p>
          <a:p>
            <a:pPr marL="604519" lvl="1" indent="-302260" algn="l">
              <a:lnSpc>
                <a:spcPts val="3919"/>
              </a:lnSpc>
              <a:buFont typeface="Arial"/>
              <a:buChar char="•"/>
            </a:pPr>
            <a:r>
              <a:rPr lang="en-US" sz="2799" dirty="0">
                <a:solidFill>
                  <a:srgbClr val="000000"/>
                </a:solidFill>
                <a:latin typeface="Muli"/>
                <a:ea typeface="Muli"/>
                <a:cs typeface="Muli"/>
                <a:sym typeface="Muli"/>
              </a:rPr>
              <a:t>Free traffic is everywhere. Social platforms, search engines, communities — the opportunities are unlimited.</a:t>
            </a:r>
          </a:p>
          <a:p>
            <a:pPr marL="604519" lvl="1" indent="-302260" algn="l">
              <a:lnSpc>
                <a:spcPts val="3919"/>
              </a:lnSpc>
              <a:buFont typeface="Arial"/>
              <a:buChar char="•"/>
            </a:pPr>
            <a:r>
              <a:rPr lang="en-US" sz="2799" dirty="0">
                <a:solidFill>
                  <a:srgbClr val="000000"/>
                </a:solidFill>
                <a:latin typeface="Muli"/>
                <a:ea typeface="Muli"/>
                <a:cs typeface="Muli"/>
                <a:sym typeface="Muli"/>
              </a:rPr>
              <a:t>Small actions compound. One post today may still bring you visitors tomorrow.</a:t>
            </a:r>
          </a:p>
          <a:p>
            <a:pPr algn="l">
              <a:lnSpc>
                <a:spcPts val="3919"/>
              </a:lnSpc>
            </a:pPr>
            <a:endParaRPr lang="en-US" sz="2799" dirty="0">
              <a:solidFill>
                <a:srgbClr val="000000"/>
              </a:solidFill>
              <a:latin typeface="Muli"/>
              <a:ea typeface="Muli"/>
              <a:cs typeface="Muli"/>
              <a:sym typeface="Muli"/>
            </a:endParaRPr>
          </a:p>
        </p:txBody>
      </p:sp>
      <p:grpSp>
        <p:nvGrpSpPr>
          <p:cNvPr id="6" name="Group 6"/>
          <p:cNvGrpSpPr/>
          <p:nvPr/>
        </p:nvGrpSpPr>
        <p:grpSpPr>
          <a:xfrm rot="-10800000">
            <a:off x="17398290" y="9369790"/>
            <a:ext cx="720315" cy="720315"/>
            <a:chOff x="0" y="0"/>
            <a:chExt cx="960421" cy="960421"/>
          </a:xfrm>
        </p:grpSpPr>
        <p:sp>
          <p:nvSpPr>
            <p:cNvPr id="7" name="Freeform 7"/>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8" name="Freeform 8"/>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500"/>
                                        <p:tgtEl>
                                          <p:spTgt spid="5">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animEffect transition="in" filter="fade">
                                      <p:cBhvr>
                                        <p:cTn id="13" dur="500"/>
                                        <p:tgtEl>
                                          <p:spTgt spid="5">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4" end="4"/>
                                            </p:txEl>
                                          </p:spTgt>
                                        </p:tgtEl>
                                        <p:attrNameLst>
                                          <p:attrName>style.visibility</p:attrName>
                                        </p:attrNameLst>
                                      </p:cBhvr>
                                      <p:to>
                                        <p:strVal val="visible"/>
                                      </p:to>
                                    </p:set>
                                    <p:animEffect transition="in" filter="fade">
                                      <p:cBhvr>
                                        <p:cTn id="16" dur="500"/>
                                        <p:tgtEl>
                                          <p:spTgt spid="5">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animEffect transition="in" filter="fade">
                                      <p:cBhvr>
                                        <p:cTn id="21" dur="500"/>
                                        <p:tgtEl>
                                          <p:spTgt spid="5">
                                            <p:txEl>
                                              <p:pRg st="6" end="6"/>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8" end="8"/>
                                            </p:txEl>
                                          </p:spTgt>
                                        </p:tgtEl>
                                        <p:attrNameLst>
                                          <p:attrName>style.visibility</p:attrName>
                                        </p:attrNameLst>
                                      </p:cBhvr>
                                      <p:to>
                                        <p:strVal val="visible"/>
                                      </p:to>
                                    </p:set>
                                    <p:animEffect transition="in" filter="fade">
                                      <p:cBhvr>
                                        <p:cTn id="24" dur="500"/>
                                        <p:tgtEl>
                                          <p:spTgt spid="5">
                                            <p:txEl>
                                              <p:pRg st="8" end="8"/>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9" end="9"/>
                                            </p:txEl>
                                          </p:spTgt>
                                        </p:tgtEl>
                                        <p:attrNameLst>
                                          <p:attrName>style.visibility</p:attrName>
                                        </p:attrNameLst>
                                      </p:cBhvr>
                                      <p:to>
                                        <p:strVal val="visible"/>
                                      </p:to>
                                    </p:set>
                                    <p:animEffect transition="in" filter="fade">
                                      <p:cBhvr>
                                        <p:cTn id="27" dur="500"/>
                                        <p:tgtEl>
                                          <p:spTgt spid="5">
                                            <p:txEl>
                                              <p:pRg st="9" end="9"/>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10" end="10"/>
                                            </p:txEl>
                                          </p:spTgt>
                                        </p:tgtEl>
                                        <p:attrNameLst>
                                          <p:attrName>style.visibility</p:attrName>
                                        </p:attrNameLst>
                                      </p:cBhvr>
                                      <p:to>
                                        <p:strVal val="visible"/>
                                      </p:to>
                                    </p:set>
                                    <p:animEffect transition="in" filter="fade">
                                      <p:cBhvr>
                                        <p:cTn id="30" dur="500"/>
                                        <p:tgtEl>
                                          <p:spTgt spid="5">
                                            <p:txEl>
                                              <p:pRg st="10" end="1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11" end="11"/>
                                            </p:txEl>
                                          </p:spTgt>
                                        </p:tgtEl>
                                        <p:attrNameLst>
                                          <p:attrName>style.visibility</p:attrName>
                                        </p:attrNameLst>
                                      </p:cBhvr>
                                      <p:to>
                                        <p:strVal val="visible"/>
                                      </p:to>
                                    </p:set>
                                    <p:animEffect transition="in" filter="fade">
                                      <p:cBhvr>
                                        <p:cTn id="33" dur="500"/>
                                        <p:tgtEl>
                                          <p:spTgt spid="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F9246"/>
        </a:solidFill>
        <a:effectLst/>
      </p:bgPr>
    </p:bg>
    <p:spTree>
      <p:nvGrpSpPr>
        <p:cNvPr id="1" name=""/>
        <p:cNvGrpSpPr/>
        <p:nvPr/>
      </p:nvGrpSpPr>
      <p:grpSpPr>
        <a:xfrm>
          <a:off x="0" y="0"/>
          <a:ext cx="0" cy="0"/>
          <a:chOff x="0" y="0"/>
          <a:chExt cx="0" cy="0"/>
        </a:xfrm>
      </p:grpSpPr>
      <p:sp>
        <p:nvSpPr>
          <p:cNvPr id="2" name="Freeform 2"/>
          <p:cNvSpPr/>
          <p:nvPr/>
        </p:nvSpPr>
        <p:spPr>
          <a:xfrm>
            <a:off x="17537158" y="-395934"/>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423555" y="9131216"/>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4" name="Group 4"/>
          <p:cNvGrpSpPr/>
          <p:nvPr/>
        </p:nvGrpSpPr>
        <p:grpSpPr>
          <a:xfrm rot="-10800000">
            <a:off x="17354188" y="9351240"/>
            <a:ext cx="720315" cy="720315"/>
            <a:chOff x="0" y="0"/>
            <a:chExt cx="960421" cy="960421"/>
          </a:xfrm>
        </p:grpSpPr>
        <p:sp>
          <p:nvSpPr>
            <p:cNvPr id="5" name="Freeform 5"/>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sp>
        <p:nvSpPr>
          <p:cNvPr id="7" name="TextBox 7"/>
          <p:cNvSpPr txBox="1"/>
          <p:nvPr/>
        </p:nvSpPr>
        <p:spPr>
          <a:xfrm>
            <a:off x="1028700" y="1654810"/>
            <a:ext cx="15939356" cy="6424930"/>
          </a:xfrm>
          <a:prstGeom prst="rect">
            <a:avLst/>
          </a:prstGeom>
        </p:spPr>
        <p:txBody>
          <a:bodyPr lIns="0" tIns="0" rIns="0" bIns="0" rtlCol="0" anchor="t">
            <a:spAutoFit/>
          </a:bodyPr>
          <a:lstStyle/>
          <a:p>
            <a:pPr algn="l">
              <a:lnSpc>
                <a:spcPts val="3919"/>
              </a:lnSpc>
            </a:pPr>
            <a:r>
              <a:rPr lang="en-US" sz="2799" dirty="0">
                <a:solidFill>
                  <a:srgbClr val="FFFFFF"/>
                </a:solidFill>
                <a:latin typeface="Muli"/>
                <a:ea typeface="Muli"/>
                <a:cs typeface="Muli"/>
                <a:sym typeface="Muli"/>
              </a:rPr>
              <a:t>If you can focus for one hour and commit to simple, repeatable actions, traffic doesn’t have to feel complicated. It’s not about doing everything at once — it’s about doing the right things, consistently.</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From this moment on, remind yourself:</a:t>
            </a:r>
          </a:p>
          <a:p>
            <a:pPr marL="604519" lvl="1" indent="-302260" algn="l">
              <a:lnSpc>
                <a:spcPts val="3919"/>
              </a:lnSpc>
              <a:buFont typeface="Arial"/>
              <a:buChar char="•"/>
            </a:pPr>
            <a:r>
              <a:rPr lang="en-US" sz="2799" dirty="0">
                <a:solidFill>
                  <a:srgbClr val="FFFFFF"/>
                </a:solidFill>
                <a:latin typeface="Muli"/>
                <a:ea typeface="Muli"/>
                <a:cs typeface="Muli"/>
                <a:sym typeface="Muli"/>
              </a:rPr>
              <a:t>Traffic is the lifeblood of my business.</a:t>
            </a:r>
          </a:p>
          <a:p>
            <a:pPr marL="604519" lvl="1" indent="-302260" algn="l">
              <a:lnSpc>
                <a:spcPts val="3919"/>
              </a:lnSpc>
              <a:buFont typeface="Arial"/>
              <a:buChar char="•"/>
            </a:pPr>
            <a:r>
              <a:rPr lang="en-US" sz="2799" dirty="0">
                <a:solidFill>
                  <a:srgbClr val="FFFFFF"/>
                </a:solidFill>
                <a:latin typeface="Muli"/>
                <a:ea typeface="Muli"/>
                <a:cs typeface="Muli"/>
                <a:sym typeface="Muli"/>
              </a:rPr>
              <a:t>Speed beats perfection.</a:t>
            </a:r>
          </a:p>
          <a:p>
            <a:pPr marL="604519" lvl="1" indent="-302260" algn="l">
              <a:lnSpc>
                <a:spcPts val="3919"/>
              </a:lnSpc>
              <a:buFont typeface="Arial"/>
              <a:buChar char="•"/>
            </a:pPr>
            <a:r>
              <a:rPr lang="en-US" sz="2799" dirty="0">
                <a:solidFill>
                  <a:srgbClr val="FFFFFF"/>
                </a:solidFill>
                <a:latin typeface="Muli"/>
                <a:ea typeface="Muli"/>
                <a:cs typeface="Muli"/>
                <a:sym typeface="Muli"/>
              </a:rPr>
              <a:t>Free traffic is everywhere.</a:t>
            </a:r>
          </a:p>
          <a:p>
            <a:pPr marL="604519" lvl="1" indent="-302260" algn="l">
              <a:lnSpc>
                <a:spcPts val="3919"/>
              </a:lnSpc>
              <a:buFont typeface="Arial"/>
              <a:buChar char="•"/>
            </a:pPr>
            <a:r>
              <a:rPr lang="en-US" sz="2799" dirty="0">
                <a:solidFill>
                  <a:srgbClr val="FFFFFF"/>
                </a:solidFill>
                <a:latin typeface="Muli"/>
                <a:ea typeface="Muli"/>
                <a:cs typeface="Muli"/>
                <a:sym typeface="Muli"/>
              </a:rPr>
              <a:t>Small, consistent actions compound.</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With this mindset in place, you’re ready to learn the strategies that will help you turn one focused hour into real, measurable results.</a:t>
            </a:r>
          </a:p>
          <a:p>
            <a:pPr algn="l">
              <a:lnSpc>
                <a:spcPts val="3919"/>
              </a:lnSpc>
            </a:pPr>
            <a:endParaRPr lang="en-US" sz="2799" dirty="0">
              <a:solidFill>
                <a:srgbClr val="FFFFFF"/>
              </a:solidFill>
              <a:latin typeface="Muli"/>
              <a:ea typeface="Muli"/>
              <a:cs typeface="Muli"/>
              <a:sym typeface="Mul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animEffect transition="in" filter="fade">
                                      <p:cBhvr>
                                        <p:cTn id="15" dur="500"/>
                                        <p:tgtEl>
                                          <p:spTgt spid="7">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4" end="4"/>
                                            </p:txEl>
                                          </p:spTgt>
                                        </p:tgtEl>
                                        <p:attrNameLst>
                                          <p:attrName>style.visibility</p:attrName>
                                        </p:attrNameLst>
                                      </p:cBhvr>
                                      <p:to>
                                        <p:strVal val="visible"/>
                                      </p:to>
                                    </p:set>
                                    <p:animEffect transition="in" filter="fade">
                                      <p:cBhvr>
                                        <p:cTn id="18" dur="500"/>
                                        <p:tgtEl>
                                          <p:spTgt spid="7">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5" end="5"/>
                                            </p:txEl>
                                          </p:spTgt>
                                        </p:tgtEl>
                                        <p:attrNameLst>
                                          <p:attrName>style.visibility</p:attrName>
                                        </p:attrNameLst>
                                      </p:cBhvr>
                                      <p:to>
                                        <p:strVal val="visible"/>
                                      </p:to>
                                    </p:set>
                                    <p:animEffect transition="in" filter="fade">
                                      <p:cBhvr>
                                        <p:cTn id="21" dur="500"/>
                                        <p:tgtEl>
                                          <p:spTgt spid="7">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6" end="6"/>
                                            </p:txEl>
                                          </p:spTgt>
                                        </p:tgtEl>
                                        <p:attrNameLst>
                                          <p:attrName>style.visibility</p:attrName>
                                        </p:attrNameLst>
                                      </p:cBhvr>
                                      <p:to>
                                        <p:strVal val="visible"/>
                                      </p:to>
                                    </p:set>
                                    <p:animEffect transition="in" filter="fade">
                                      <p:cBhvr>
                                        <p:cTn id="24" dur="500"/>
                                        <p:tgtEl>
                                          <p:spTgt spid="7">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txEl>
                                              <p:pRg st="8" end="8"/>
                                            </p:txEl>
                                          </p:spTgt>
                                        </p:tgtEl>
                                        <p:attrNameLst>
                                          <p:attrName>style.visibility</p:attrName>
                                        </p:attrNameLst>
                                      </p:cBhvr>
                                      <p:to>
                                        <p:strVal val="visible"/>
                                      </p:to>
                                    </p:set>
                                    <p:animEffect transition="in" filter="fade">
                                      <p:cBhvr>
                                        <p:cTn id="29" dur="500"/>
                                        <p:tgtEl>
                                          <p:spTgt spid="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377</Words>
  <Application>Microsoft Office PowerPoint</Application>
  <PresentationFormat>Custom</PresentationFormat>
  <Paragraphs>27</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Muli Bold</vt:lpstr>
      <vt:lpstr>Calibri</vt:lpstr>
      <vt:lpstr>Arial</vt:lpstr>
      <vt:lpstr>Muli</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60MTM: Chapter 1</dc:title>
  <cp:lastModifiedBy>Raj Sidhu</cp:lastModifiedBy>
  <cp:revision>2</cp:revision>
  <dcterms:created xsi:type="dcterms:W3CDTF">2006-08-16T00:00:00Z</dcterms:created>
  <dcterms:modified xsi:type="dcterms:W3CDTF">2025-08-21T11:00:04Z</dcterms:modified>
  <dc:identifier>DAGwsk6nPZg</dc:identifier>
</cp:coreProperties>
</file>